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80" r:id="rId4"/>
    <p:sldId id="292" r:id="rId5"/>
    <p:sldId id="305" r:id="rId6"/>
    <p:sldId id="289" r:id="rId7"/>
    <p:sldId id="294" r:id="rId8"/>
    <p:sldId id="293" r:id="rId9"/>
    <p:sldId id="295" r:id="rId10"/>
    <p:sldId id="291" r:id="rId11"/>
    <p:sldId id="269" r:id="rId12"/>
    <p:sldId id="296" r:id="rId13"/>
    <p:sldId id="270" r:id="rId14"/>
    <p:sldId id="271" r:id="rId15"/>
    <p:sldId id="272" r:id="rId16"/>
    <p:sldId id="300" r:id="rId17"/>
    <p:sldId id="301" r:id="rId18"/>
    <p:sldId id="302" r:id="rId19"/>
    <p:sldId id="303" r:id="rId20"/>
    <p:sldId id="287" r:id="rId21"/>
    <p:sldId id="288" r:id="rId22"/>
    <p:sldId id="297" r:id="rId23"/>
    <p:sldId id="304" r:id="rId24"/>
    <p:sldId id="285" r:id="rId25"/>
    <p:sldId id="28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BF32D-D2DD-4D35-BE9F-3E2CE058DE1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8C7FB6-6228-480D-8018-2FA997618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2351-9EAE-4CA1-9833-D8A749F32413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86E35-8976-42F5-B7DF-7E65F410A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15D3-653C-498B-9544-4A15473C2D24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87E5C-CDF3-4FC3-AC9A-5695A3D9D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1FF2-762E-4E71-B5C5-0641984E280E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4F06-AED8-49C2-8CFD-67AFE7BC3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8013" cy="1373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37845-8056-4C6E-BEF4-0C4BA0189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2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6172200" cy="1828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2641600"/>
            <a:ext cx="6172200" cy="51816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B7A4D-72CD-4D2A-A3F2-AA3E14E54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C1FB-4AC8-429E-BB81-2A7D0A1CFA95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A6E7-5ADC-4405-8EB6-E94FC64CA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C929-56A4-443D-9BC9-4FAECE1D571E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D633-F4E0-4A29-8BFF-C3487A3F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2041-B0A6-4BE0-BC73-DE05C57A2806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4BF8-6582-4BF9-942B-E51DAF35A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5E963-7356-452B-B9B7-A307E9718439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F1D7-1401-4DAD-968A-B79BBA193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E545-EBC3-4154-A6D2-1787CC0C532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7672-1B81-41E6-8E10-72FE01B4B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3D41-8C4B-433F-9776-757BD32C1572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D15E-1F19-4DDA-B0F9-689FAD29C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4C42-DACC-4FB9-B800-5282B93A9100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F826-CBC3-48DE-988C-40A10BF9D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D3852-3AF6-4FFF-822F-9C28FA84EB6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794D-0E27-41F6-A2CA-13A147515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177693-4690-406B-9C13-93E2A55C9807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5E6BB-5EBC-4984-8676-3E2A0856B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11.gif"/><Relationship Id="rId4" Type="http://schemas.openxmlformats.org/officeDocument/2006/relationships/image" Target="../media/image15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7;&#1088;&#1080;&#1095;&#1080;&#1085;&#1099;%20.wm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-142900"/>
            <a:ext cx="5500694" cy="492922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Методы и приемы эффективного взаимодействия  классного руководителя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с семьей и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детьми «группы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риска»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33375"/>
            <a:ext cx="7470775" cy="9144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Диагностическая работа осуществляется в следующих направлениях: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268413"/>
            <a:ext cx="6983413" cy="3760787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Беседа с классным руководителем и учителями предметниками 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Беседа с родителями 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Изучение особенностей </a:t>
            </a: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развития ребенка</a:t>
            </a:r>
            <a:endParaRPr lang="ru-RU" altLang="ru-RU" sz="2400" dirty="0" smtClean="0">
              <a:solidFill>
                <a:srgbClr val="000000"/>
              </a:solidFill>
              <a:latin typeface="Georgia" pitchFamily="18" charset="0"/>
            </a:endParaRP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Изучение данных об успеваемости ребенка, анализ учебных проблем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Изучение особенностей классного коллектива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Сбор информации о состоянии здоровья обучающегося</a:t>
            </a:r>
          </a:p>
          <a:p>
            <a:pPr eaLnBrk="1" hangingPunct="1">
              <a:buFontTx/>
              <a:buChar char="-"/>
            </a:pPr>
            <a:r>
              <a:rPr lang="ru-RU" altLang="ru-RU" sz="2400" dirty="0" smtClean="0">
                <a:solidFill>
                  <a:srgbClr val="000000"/>
                </a:solidFill>
                <a:latin typeface="Georgia" pitchFamily="18" charset="0"/>
              </a:rPr>
              <a:t>Анкетирование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Каждый </a:t>
            </a:r>
            <a:b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классный руководитель </a:t>
            </a:r>
            <a:b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должен:</a:t>
            </a:r>
            <a:b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</a:br>
            <a:endParaRPr lang="ru-RU" sz="40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361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- 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</a:rPr>
              <a:t>составить план работы по профилактике безнадзорности и правонарушений, в который должны быть обязательно включены:  индивидуальные и групповые профилактические беседы, игры, родительские собрания, посещения на дому, педагогические диагностики и т.д.;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</a:rPr>
              <a:t>- вести дневник классного руководителя, где на каждого ребенка выделена отдельная страница, на которой фиксируется вся работа, проводимая с ребенком и его родителями</a:t>
            </a:r>
            <a:endParaRPr lang="ru-RU" sz="2000" b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</a:rPr>
              <a:t>Если данная работа не приносит положительного результата, то встает вопрос о постановке ученика на внутришкольный  профилактический учет.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</a:rPr>
              <a:t>Решение об этом принимает Совет профилактики школы.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0" name="Рисунок 1" descr="http://do.gendocs.ru/pars_docs/tw_refs/157/156286/156286_html_m5bdced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571500"/>
            <a:ext cx="4786313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9093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52" name="Picture 13" descr="https://im0-tub-ru.yandex.net/i?id=54d8be0646b7444e6eb051efa67a029b-sr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969963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 descr="http://www.playcast.ru/uploads/2016/10/20/2025194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2428875"/>
            <a:ext cx="2381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2" descr="http://www.playcast.ru/uploads/2015/10/29/1566323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1773238"/>
            <a:ext cx="200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200" b="1" smtClean="0">
                <a:solidFill>
                  <a:schemeClr val="accent2"/>
                </a:solidFill>
              </a:rPr>
              <a:t>Причинами постановки на внутришкольный профилактический учет могут быть:</a:t>
            </a:r>
            <a:r>
              <a:rPr lang="ru-RU" sz="2200" smtClean="0">
                <a:solidFill>
                  <a:schemeClr val="accent2"/>
                </a:solidFill>
              </a:rPr>
              <a:t/>
            </a:r>
            <a:br>
              <a:rPr lang="ru-RU" sz="2200" smtClean="0">
                <a:solidFill>
                  <a:schemeClr val="accent2"/>
                </a:solidFill>
              </a:rPr>
            </a:br>
            <a:endParaRPr lang="ru-RU" sz="2200" smtClean="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43050"/>
            <a:ext cx="8229600" cy="4857750"/>
          </a:xfrm>
        </p:spPr>
        <p:txBody>
          <a:bodyPr/>
          <a:lstStyle/>
          <a:p>
            <a:pPr marL="182563" indent="-182563" eaLnBrk="1" hangingPunct="1">
              <a:lnSpc>
                <a:spcPct val="80000"/>
              </a:lnSpc>
            </a:pPr>
            <a:r>
              <a:rPr lang="ru-RU" sz="1800" b="1" dirty="0" smtClean="0"/>
              <a:t>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chemeClr val="hlink"/>
                </a:solidFill>
              </a:rPr>
              <a:t>нарушение Устава школы;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систематическое невыполнение домашнего задания;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отказ от работы на уроке;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нарушение дисциплины на уроке;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прогулы учебных занятий;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драки, грубость, сквернословие;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курение;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употребление спиртных напитков;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совершение правонарушений с доставкой несовершеннолетнего в органы полиции;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совершение преступления;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систематическая порча государственного и личного имущества;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единичные случаи нарушения общественного порядка в школе, в результате которого возникла угроза жизни другого человека;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hlink"/>
                </a:solidFill>
              </a:rPr>
              <a:t>-  совершение несовершеннолетними правонарушения, за которое установлена административная ответственность.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 </a:t>
            </a:r>
            <a:r>
              <a:rPr lang="ru-RU" sz="4000" b="1" smtClean="0">
                <a:solidFill>
                  <a:schemeClr val="accent2"/>
                </a:solidFill>
              </a:rPr>
              <a:t>Постановка на учет возможна:</a:t>
            </a:r>
            <a:r>
              <a:rPr lang="ru-RU" sz="4000" smtClean="0">
                <a:solidFill>
                  <a:schemeClr val="accent2"/>
                </a:solidFill>
              </a:rPr>
              <a:t/>
            </a:r>
            <a:br>
              <a:rPr lang="ru-RU" sz="4000" smtClean="0">
                <a:solidFill>
                  <a:schemeClr val="accent2"/>
                </a:solidFill>
              </a:rPr>
            </a:br>
            <a:endParaRPr lang="ru-RU" sz="4000" smtClean="0">
              <a:solidFill>
                <a:schemeClr val="accent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по заявлению классного руководителя;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по заявлению администрации школы, учителей – предметников (сигнальные карты);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в результате совершения несовершеннолетними деяния, за которое установлена административная ответственность;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в результате совершения несовершеннолетними деяния, за которое установлена уголовная ответственность.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pPr eaLnBrk="1" hangingPunct="1"/>
            <a:r>
              <a:rPr lang="ru-RU" sz="2500" b="1" smtClean="0">
                <a:solidFill>
                  <a:schemeClr val="accent2"/>
                </a:solidFill>
              </a:rPr>
              <a:t>Предоставление документов для постановки на учет.</a:t>
            </a:r>
            <a:r>
              <a:rPr lang="ru-RU" sz="2500" smtClean="0">
                <a:solidFill>
                  <a:schemeClr val="accent2"/>
                </a:solidFill>
              </a:rPr>
              <a:t/>
            </a:r>
            <a:br>
              <a:rPr lang="ru-RU" sz="2500" smtClean="0">
                <a:solidFill>
                  <a:schemeClr val="accent2"/>
                </a:solidFill>
              </a:rPr>
            </a:br>
            <a:endParaRPr lang="ru-RU" sz="2500" smtClean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975600" cy="4419600"/>
          </a:xfrm>
          <a:ln>
            <a:solidFill>
              <a:schemeClr val="bg2"/>
            </a:solidFill>
          </a:ln>
        </p:spPr>
        <p:txBody>
          <a:bodyPr/>
          <a:lstStyle/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ru-RU" smtClean="0">
                <a:solidFill>
                  <a:schemeClr val="hlink"/>
                </a:solidFill>
              </a:rPr>
              <a:t>Заявление классного руководителя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ru-RU" smtClean="0">
                <a:solidFill>
                  <a:schemeClr val="hlink"/>
                </a:solidFill>
              </a:rPr>
              <a:t>Характеристика на обучающегося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ru-RU" smtClean="0">
                <a:solidFill>
                  <a:schemeClr val="hlink"/>
                </a:solidFill>
              </a:rPr>
              <a:t>Акт посещения на дому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ru-RU" smtClean="0">
                <a:solidFill>
                  <a:schemeClr val="hlink"/>
                </a:solidFill>
              </a:rPr>
              <a:t>Информация о профилактической работе с несовершеннолетним</a:t>
            </a:r>
          </a:p>
          <a:p>
            <a:pPr lvl="1" eaLnBrk="1" hangingPunct="1">
              <a:buFont typeface="Wingdings" pitchFamily="2" charset="2"/>
              <a:buBlip>
                <a:blip r:embed="rId3"/>
              </a:buBlip>
            </a:pPr>
            <a:r>
              <a:rPr lang="ru-RU" smtClean="0">
                <a:solidFill>
                  <a:schemeClr val="hlink"/>
                </a:solidFill>
              </a:rPr>
              <a:t>Выписка оценок за текущую четверть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Карточка  учёта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Фамилия______________________________________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Имя_______________________________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Дата рождения_______________________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Адрес______________________________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Телефон____________________________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ФИО матери_________________________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                          _________________________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ФИО отца___________________________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                     _____________________________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Причины постановки на учёт: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КАРТОЧКА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индивидуальной работы с обучающимися</a:t>
            </a:r>
            <a:br>
              <a:rPr lang="ru-RU" b="1" dirty="0" smtClean="0">
                <a:latin typeface="Times New Roman" pitchFamily="18" charset="0"/>
              </a:rPr>
            </a:br>
            <a:endParaRPr lang="ru-RU" b="1" dirty="0" smtClean="0">
              <a:latin typeface="Times New Roman" pitchFamily="18" charset="0"/>
            </a:endParaRPr>
          </a:p>
        </p:txBody>
      </p:sp>
      <p:graphicFrame>
        <p:nvGraphicFramePr>
          <p:cNvPr id="35091" name="Group 275"/>
          <p:cNvGraphicFramePr>
            <a:graphicFrameLocks noGrp="1"/>
          </p:cNvGraphicFramePr>
          <p:nvPr>
            <p:ph type="tbl" idx="1"/>
          </p:nvPr>
        </p:nvGraphicFramePr>
        <p:xfrm>
          <a:off x="457200" y="2895600"/>
          <a:ext cx="8229600" cy="2701926"/>
        </p:xfrm>
        <a:graphic>
          <a:graphicData uri="http://schemas.openxmlformats.org/drawingml/2006/table">
            <a:tbl>
              <a:tblPr/>
              <a:tblGrid>
                <a:gridCol w="747713"/>
                <a:gridCol w="3741737"/>
                <a:gridCol w="1246188"/>
                <a:gridCol w="1247775"/>
                <a:gridCol w="1246187"/>
              </a:tblGrid>
              <a:tr h="628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Планируемое мероприятие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Предполагаемая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исполнения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исполнении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smtClean="0">
                <a:latin typeface="Times New Roman" pitchFamily="18" charset="0"/>
              </a:rPr>
              <a:t>Личное дело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учащегося, требующего индивидуального подхода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к обучению и воспитанию</a:t>
            </a: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marL="182880" indent="-182880" algn="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Дата </a:t>
            </a:r>
            <a:r>
              <a:rPr lang="ru-RU" sz="1400" dirty="0" err="1" smtClean="0">
                <a:latin typeface="Times New Roman" pitchFamily="18" charset="0"/>
              </a:rPr>
              <a:t>заполнения________________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err="1" smtClean="0">
                <a:latin typeface="Times New Roman" pitchFamily="18" charset="0"/>
              </a:rPr>
              <a:t>Фамилия______________________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err="1" smtClean="0">
                <a:latin typeface="Times New Roman" pitchFamily="18" charset="0"/>
              </a:rPr>
              <a:t>Имя__________________________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err="1" smtClean="0">
                <a:latin typeface="Times New Roman" pitchFamily="18" charset="0"/>
              </a:rPr>
              <a:t>Отчество_____________________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Дата </a:t>
            </a:r>
            <a:r>
              <a:rPr lang="ru-RU" sz="1400" dirty="0" err="1" smtClean="0">
                <a:latin typeface="Times New Roman" pitchFamily="18" charset="0"/>
              </a:rPr>
              <a:t>рождения________________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err="1" smtClean="0">
                <a:latin typeface="Times New Roman" pitchFamily="18" charset="0"/>
              </a:rPr>
              <a:t>Национальность_______________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Домашний </a:t>
            </a:r>
            <a:r>
              <a:rPr lang="ru-RU" sz="1400" dirty="0" err="1" smtClean="0">
                <a:latin typeface="Times New Roman" pitchFamily="18" charset="0"/>
              </a:rPr>
              <a:t>адрес____________________________________________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Состав </a:t>
            </a:r>
            <a:r>
              <a:rPr lang="ru-RU" sz="1400" dirty="0" err="1" smtClean="0">
                <a:latin typeface="Times New Roman" pitchFamily="18" charset="0"/>
              </a:rPr>
              <a:t>семьи:_________________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 err="1" smtClean="0">
                <a:latin typeface="Times New Roman" pitchFamily="18" charset="0"/>
              </a:rPr>
              <a:t>Мать</a:t>
            </a:r>
            <a:r>
              <a:rPr lang="ru-RU" sz="1400" dirty="0" err="1" smtClean="0">
                <a:latin typeface="Times New Roman" pitchFamily="18" charset="0"/>
              </a:rPr>
              <a:t>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Ф.И.О._____________________________________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Место работы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 err="1" smtClean="0">
                <a:latin typeface="Times New Roman" pitchFamily="18" charset="0"/>
              </a:rPr>
              <a:t>Отец</a:t>
            </a:r>
            <a:r>
              <a:rPr lang="ru-RU" sz="1400" dirty="0" err="1" smtClean="0">
                <a:latin typeface="Times New Roman" pitchFamily="18" charset="0"/>
              </a:rPr>
              <a:t>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Ф.И.О.________________________________________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Место работы</a:t>
            </a:r>
            <a:endParaRPr lang="ru-RU" sz="1400" i="1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Педагогическая </a:t>
            </a:r>
            <a:r>
              <a:rPr lang="ru-RU" sz="1400" i="1" dirty="0" err="1" smtClean="0">
                <a:latin typeface="Times New Roman" pitchFamily="18" charset="0"/>
              </a:rPr>
              <a:t>характеристика</a:t>
            </a:r>
            <a:r>
              <a:rPr lang="ru-RU" sz="1400" dirty="0" err="1" smtClean="0">
                <a:latin typeface="Times New Roman" pitchFamily="18" charset="0"/>
              </a:rPr>
              <a:t>____________________________________________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Психологическая </a:t>
            </a:r>
            <a:r>
              <a:rPr lang="ru-RU" sz="1400" i="1" dirty="0" err="1" smtClean="0">
                <a:latin typeface="Times New Roman" pitchFamily="18" charset="0"/>
              </a:rPr>
              <a:t>характеристика</a:t>
            </a:r>
            <a:r>
              <a:rPr lang="ru-RU" sz="1400" dirty="0" err="1" smtClean="0">
                <a:latin typeface="Times New Roman" pitchFamily="18" charset="0"/>
              </a:rPr>
              <a:t>___________________________________________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_______________________________________________________________________________</a:t>
            </a:r>
            <a:endParaRPr lang="ru-RU" sz="1400" i="1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Причина постановки на </a:t>
            </a:r>
            <a:r>
              <a:rPr lang="ru-RU" sz="1400" i="1" dirty="0" err="1" smtClean="0">
                <a:latin typeface="Times New Roman" pitchFamily="18" charset="0"/>
              </a:rPr>
              <a:t>учёт</a:t>
            </a:r>
            <a:r>
              <a:rPr lang="ru-RU" sz="1400" dirty="0" err="1" smtClean="0">
                <a:latin typeface="Times New Roman" pitchFamily="18" charset="0"/>
              </a:rPr>
              <a:t>_______________________________________________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_________________________________________________________________________________</a:t>
            </a:r>
            <a:endParaRPr lang="ru-RU" sz="1400" i="1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Проводимая индивидуальная работа</a:t>
            </a:r>
            <a:r>
              <a:rPr lang="ru-RU" sz="1400" dirty="0" smtClean="0">
                <a:latin typeface="Times New Roman" pitchFamily="18" charset="0"/>
              </a:rPr>
              <a:t> ( кем и что конкретно)_____________________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dirty="0" smtClean="0">
                <a:latin typeface="Times New Roman" pitchFamily="18" charset="0"/>
              </a:rPr>
              <a:t>_______________________________________________________________________________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Инд.беседы______________________________________________________________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Посещения на </a:t>
            </a:r>
            <a:r>
              <a:rPr lang="ru-RU" sz="1400" dirty="0" err="1" smtClean="0">
                <a:latin typeface="Times New Roman" pitchFamily="18" charset="0"/>
              </a:rPr>
              <a:t>дому_______________________________________________________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Приглашение</a:t>
            </a:r>
            <a:endParaRPr lang="ru-RU" sz="1400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на Совет профилактики____________________________________________________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в КДН и ЗП</a:t>
            </a: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 smtClean="0">
                <a:latin typeface="Times New Roman" pitchFamily="18" charset="0"/>
              </a:rPr>
              <a:t>________________________________________________________________________</a:t>
            </a:r>
            <a:endParaRPr lang="ru-RU" sz="1400" i="1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Посещение кружков по интересам  и спортивных </a:t>
            </a:r>
            <a:r>
              <a:rPr lang="ru-RU" sz="1400" i="1" dirty="0" err="1" smtClean="0">
                <a:latin typeface="Times New Roman" pitchFamily="18" charset="0"/>
              </a:rPr>
              <a:t>секции</a:t>
            </a:r>
            <a:r>
              <a:rPr lang="ru-RU" sz="1400" dirty="0" err="1" smtClean="0">
                <a:latin typeface="Times New Roman" pitchFamily="18" charset="0"/>
              </a:rPr>
              <a:t>______________________</a:t>
            </a:r>
            <a:endParaRPr lang="ru-RU" sz="1400" i="1" dirty="0" smtClean="0">
              <a:latin typeface="Times New Roman" pitchFamily="18" charset="0"/>
            </a:endParaRPr>
          </a:p>
          <a:p>
            <a:pPr marL="182880" indent="-18288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i="1" dirty="0" smtClean="0">
                <a:latin typeface="Times New Roman" pitchFamily="18" charset="0"/>
              </a:rPr>
              <a:t>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Психолого-педагогическая  карта  обучающегося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3150"/>
            <a:ext cx="8229600" cy="352425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    </a:t>
            </a:r>
            <a:r>
              <a:rPr lang="ru-RU" sz="2000" smtClean="0"/>
              <a:t>Ф.И.О._________________________________________________________________________</a:t>
            </a:r>
          </a:p>
          <a:p>
            <a:pPr eaLnBrk="1" hangingPunct="1"/>
            <a:r>
              <a:rPr lang="ru-RU" sz="2000" smtClean="0"/>
              <a:t>школа, класс ____________</a:t>
            </a:r>
          </a:p>
          <a:p>
            <a:pPr eaLnBrk="1" hangingPunct="1"/>
            <a:r>
              <a:rPr lang="ru-RU" sz="2000" smtClean="0"/>
              <a:t>пол ________________</a:t>
            </a:r>
          </a:p>
          <a:p>
            <a:pPr eaLnBrk="1" hangingPunct="1"/>
            <a:r>
              <a:rPr lang="ru-RU" sz="2000" smtClean="0"/>
              <a:t>Классный руководитель ____________________________________</a:t>
            </a:r>
          </a:p>
          <a:p>
            <a:pPr eaLnBrk="1" hangingPunct="1"/>
            <a:r>
              <a:rPr lang="ru-RU" sz="2000" smtClean="0"/>
              <a:t>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9588" y="3976688"/>
            <a:ext cx="8353425" cy="2592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Поэтому, когда говорят о детях «группы риска, подразумевается,  что это дети, которые находятся под воздействием некоторых нежелательных факторов, которые могут сработать или не сработать.» Или другими словами, можно сказать , что эта категория детей, которая в силу определённых обстоятельств своей жизни подвержена негативным внешним воздействиям со стороны общества и его криминальных элементов, ставшим причиной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дезадаптации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несовершеннолетних.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7412" name="Picture 6" descr="Картинки по запросу дети группы риска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223" b="3223"/>
          <a:stretch>
            <a:fillRect/>
          </a:stretch>
        </p:blipFill>
        <p:spPr>
          <a:xfrm>
            <a:off x="1928794" y="142852"/>
            <a:ext cx="4826000" cy="381635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b="1" smtClean="0"/>
              <a:t>Формы работы с учащимися:</a:t>
            </a:r>
            <a:endParaRPr lang="ru-RU" smtClean="0"/>
          </a:p>
        </p:txBody>
      </p:sp>
      <p:sp>
        <p:nvSpPr>
          <p:cNvPr id="35842" name="Содержимое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Вовлечение в кружки и секции, детские общественные организации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Классные часы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Классное ученическое собрание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Индивидуальные беседы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Консультации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Выход в семью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Встречи со специалистами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Встречи с интересными людьми, ветеранами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Психологические тренинги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Тематические акции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  <p:sp>
        <p:nvSpPr>
          <p:cNvPr id="35843" name="Содержимое 4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Вовлечение в состав классного или школьного актива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Заседания Совета старшеклассников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Ролевые игры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Тематические квесты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Участие в сетевых играх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Экскурсии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Походы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Участие в традиционных школьных мероприятиях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200" smtClean="0"/>
              <a:t>Диагностика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b="1" smtClean="0"/>
              <a:t> Формы работы с родителями:</a:t>
            </a:r>
            <a:endParaRPr lang="ru-RU" smtClean="0"/>
          </a:p>
        </p:txBody>
      </p:sp>
      <p:sp>
        <p:nvSpPr>
          <p:cNvPr id="36866" name="Содержимое 7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Индивидуальные беседы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Выход в семью, рейды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Консультации для родителей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Родительские собрания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Конференции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Дни открытых дверей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Заседания Совета Профилактики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 smtClean="0"/>
              <a:t>Родительский Комитет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400" smtClean="0"/>
              <a:t>Привлечение родителей к школьным мероприятиям</a:t>
            </a:r>
          </a:p>
        </p:txBody>
      </p:sp>
      <p:pic>
        <p:nvPicPr>
          <p:cNvPr id="36867" name="Содержимое 5" descr="https://im2-tub-ru.yandex.net/i?id=be5cb71d8f2a1475a0cfc64e996758f2-l&amp;n=13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214438"/>
            <a:ext cx="3929062" cy="2571750"/>
          </a:xfrm>
        </p:spPr>
      </p:pic>
      <p:pic>
        <p:nvPicPr>
          <p:cNvPr id="36868" name="Рисунок 6" descr="https://im3-tub-ru.yandex.net/i?id=5362e1a77493cfe0e32db2b1bdf088bd&amp;n=33&amp;h=215&amp;w=3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3929063"/>
            <a:ext cx="3857625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890" name="Рисунок 1" descr="http://do.gendocs.ru/pars_docs/tw_refs/157/156286/156286_html_m5bdced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571500"/>
            <a:ext cx="4786313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9093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37" name="Picture 13" descr="https://im0-tub-ru.yandex.net/i?id=54d8be0646b7444e6eb051efa67a029b-sr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969963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 descr="https://cs6.livemaster.ru/storage/8f/c6/048865e2f5cf2d1a3511ab3a829x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3848100"/>
            <a:ext cx="2857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2" descr="http://www.playcast.ru/uploads/2016/10/20/2025194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5" y="2428875"/>
            <a:ext cx="2381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2" descr="http://www.playcast.ru/uploads/2015/10/29/1566323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1773238"/>
            <a:ext cx="200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/>
          <a:lstStyle/>
          <a:p>
            <a:pPr eaLnBrk="1" hangingPunct="1"/>
            <a:r>
              <a:rPr lang="ru-RU" sz="2200" b="1" smtClean="0"/>
              <a:t> </a:t>
            </a:r>
            <a:r>
              <a:rPr lang="ru-RU" sz="2200" b="1" smtClean="0">
                <a:solidFill>
                  <a:schemeClr val="accent2"/>
                </a:solidFill>
              </a:rPr>
              <a:t>Снятие обучающегося </a:t>
            </a:r>
            <a:br>
              <a:rPr lang="ru-RU" sz="2200" b="1" smtClean="0">
                <a:solidFill>
                  <a:schemeClr val="accent2"/>
                </a:solidFill>
              </a:rPr>
            </a:br>
            <a:r>
              <a:rPr lang="ru-RU" sz="2200" b="1" smtClean="0">
                <a:solidFill>
                  <a:schemeClr val="accent2"/>
                </a:solidFill>
              </a:rPr>
              <a:t>с внутришкольного профилактического учета.</a:t>
            </a:r>
            <a:r>
              <a:rPr lang="ru-RU" sz="2200" smtClean="0">
                <a:solidFill>
                  <a:schemeClr val="accent2"/>
                </a:solidFill>
              </a:rPr>
              <a:t/>
            </a:r>
            <a:br>
              <a:rPr lang="ru-RU" sz="2200" smtClean="0">
                <a:solidFill>
                  <a:schemeClr val="accent2"/>
                </a:solidFill>
              </a:rPr>
            </a:br>
            <a:endParaRPr lang="ru-RU" sz="2200" smtClean="0">
              <a:solidFill>
                <a:schemeClr val="accent2"/>
              </a:solidFill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600200"/>
            <a:ext cx="7518400" cy="4629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Для того, чтобы снять с учета в результате положительной работы необходимо в школьный Совет предоставить: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Заявление классного руководителя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Характеристику на несовершеннолетнего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Информацию о проделанной профилактической работе с указанием достигнутого результата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chemeClr val="hlink"/>
                </a:solidFill>
              </a:rPr>
              <a:t>Выписку оценок из классного журнала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714348" y="642918"/>
            <a:ext cx="78486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Трудно держать в уме множество воспитательных целей, все равно не удержишь. Если наши дети будут совестливы и добры, этого достаточно, все остальное приложится.</a:t>
            </a:r>
          </a:p>
          <a:p>
            <a:pPr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Из школы, из жизни они сами будут выбирать и вбирать в себя все доброе и честное. </a:t>
            </a:r>
          </a:p>
          <a:p>
            <a:pPr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Они будут </a:t>
            </a:r>
            <a:r>
              <a:rPr lang="ru-RU" sz="2800" dirty="0" err="1" smtClean="0"/>
              <a:t>воспитуемы</a:t>
            </a:r>
            <a:r>
              <a:rPr lang="ru-RU" sz="2800" dirty="0" smtClean="0"/>
              <a:t>, как говорил Сухомлинский. Будет основа – и серьезное воспитание во всех его видах и направлениях пойдет им впрок. </a:t>
            </a:r>
          </a:p>
          <a:p>
            <a:pPr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Но нельзя строить третий и пятый этажи там, где нет фундамента.</a:t>
            </a:r>
          </a:p>
          <a:p>
            <a:pPr algn="ctr"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                    </a:t>
            </a:r>
            <a:r>
              <a:rPr lang="ru-RU" sz="2800" i="1" dirty="0" err="1" smtClean="0"/>
              <a:t>Симон</a:t>
            </a:r>
            <a:r>
              <a:rPr lang="ru-RU" sz="2800" i="1" dirty="0" smtClean="0"/>
              <a:t> Соловейчик</a:t>
            </a:r>
          </a:p>
          <a:p>
            <a:pPr algn="ctr" eaLnBrk="1">
              <a:lnSpc>
                <a:spcPct val="80000"/>
              </a:lnSpc>
              <a:buFont typeface="Wingdings" pitchFamily="2" charset="2"/>
              <a:buNone/>
            </a:pPr>
            <a:r>
              <a:rPr lang="ru-RU" sz="2800" i="1" dirty="0" smtClean="0"/>
              <a:t>        Из книги «Педагогика для всех»</a:t>
            </a:r>
          </a:p>
          <a:p>
            <a:pPr algn="ctr"/>
            <a:endParaRPr lang="ru-RU" alt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940425"/>
          </a:xfrm>
        </p:spPr>
        <p:txBody>
          <a:bodyPr/>
          <a:lstStyle/>
          <a:p>
            <a:r>
              <a:rPr lang="ru-RU" sz="8800" b="1" smtClean="0"/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700" b="1" u="sng" smtClean="0"/>
              <a:t>Учащиеся "группы риска"</a:t>
            </a:r>
            <a:r>
              <a:rPr lang="ru-RU" sz="1700" smtClean="0"/>
              <a:t> – это такая категория детей, которая требует особого внимания со стороны педагогов и других специалистов.  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80772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причины 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04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Трудный ребенок. Какой он?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500000" y="3501009"/>
            <a:ext cx="2736000" cy="36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 rot="1348005">
            <a:off x="1491841" y="2921664"/>
            <a:ext cx="289584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Конфликтный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 rot="524769">
            <a:off x="6085440" y="4721853"/>
            <a:ext cx="2304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задиристый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 rot="-1061063">
            <a:off x="5940000" y="3714468"/>
            <a:ext cx="2160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драчливый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 rot="-643271">
            <a:off x="5580001" y="2850377"/>
            <a:ext cx="3384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Неуверенный в себе</a:t>
            </a:r>
          </a:p>
        </p:txBody>
      </p:sp>
      <p:pic>
        <p:nvPicPr>
          <p:cNvPr id="4104" name="Picture 14" descr="трудный ребен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0561" y="2852940"/>
            <a:ext cx="1749600" cy="255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7" name="Text Box 15"/>
          <p:cNvSpPr txBox="1">
            <a:spLocks noChangeArrowheads="1"/>
          </p:cNvSpPr>
          <p:nvPr/>
        </p:nvSpPr>
        <p:spPr bwMode="auto">
          <a:xfrm rot="1340795">
            <a:off x="5364000" y="5587384"/>
            <a:ext cx="3564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несамостоятельный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 rot="-813598">
            <a:off x="1332001" y="5371362"/>
            <a:ext cx="251856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агрессивный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 rot="917400">
            <a:off x="1908001" y="3571173"/>
            <a:ext cx="1512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дерзкий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636000" y="5734683"/>
            <a:ext cx="215856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лживый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 rot="-743980">
            <a:off x="1618560" y="4650566"/>
            <a:ext cx="1656000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ленивый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4519" grpId="0"/>
      <p:bldP spid="64520" grpId="0"/>
      <p:bldP spid="64521" grpId="0"/>
      <p:bldP spid="64523" grpId="0"/>
      <p:bldP spid="64527" grpId="0"/>
      <p:bldP spid="64528" grpId="0"/>
      <p:bldP spid="64529" grpId="0"/>
      <p:bldP spid="64530" grpId="0"/>
      <p:bldP spid="64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765175"/>
            <a:ext cx="8569325" cy="731838"/>
          </a:xfrm>
        </p:spPr>
        <p:txBody>
          <a:bodyPr/>
          <a:lstStyle/>
          <a:p>
            <a:pPr eaLnBrk="1" hangingPunct="1"/>
            <a:r>
              <a:rPr lang="ru-RU" altLang="ru-RU" sz="3500" b="1" smtClean="0">
                <a:solidFill>
                  <a:srgbClr val="000000"/>
                </a:solidFill>
                <a:latin typeface="Georgia" pitchFamily="18" charset="0"/>
              </a:rPr>
              <a:t>Работа с детьми «группы риска»  проводиться на основании следующих нормативных документов: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16113"/>
            <a:ext cx="8229600" cy="3817937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000000"/>
                </a:solidFill>
                <a:latin typeface="Georgia" pitchFamily="18" charset="0"/>
              </a:rPr>
              <a:t>Конвенция ООН о правах ребенка от 20 ноября 1989г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000000"/>
                </a:solidFill>
                <a:latin typeface="Georgia" pitchFamily="18" charset="0"/>
              </a:rPr>
              <a:t>Конституция РФ от 12 декабря 1994 г.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000000"/>
                </a:solidFill>
                <a:latin typeface="Georgia" pitchFamily="18" charset="0"/>
              </a:rPr>
              <a:t>Закон РФ «Об образовании»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000000"/>
                </a:solidFill>
                <a:latin typeface="Georgia" pitchFamily="18" charset="0"/>
              </a:rPr>
              <a:t>Семейный кодекс РФ от 29 декабря 1995 г. № 223-ФЗ (в ред. От 21.07.2007 г.)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2800" smtClean="0">
                <a:solidFill>
                  <a:srgbClr val="000000"/>
                </a:solidFill>
                <a:latin typeface="Georgia" pitchFamily="18" charset="0"/>
              </a:rPr>
              <a:t>Федеральный закон РФ «Об основных гарантиях прав ребенка в Российской Федерации» от 24.07.1998 г. № 124-ФЗ (в ред. от 30.06.2007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0" name="Рисунок 1" descr="http://do.gendocs.ru/pars_docs/tw_refs/157/156286/156286_html_m5bdced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571500"/>
            <a:ext cx="4786313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093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2" name="Picture 13" descr="https://im0-tub-ru.yandex.net/i?id=54d8be0646b7444e6eb051efa67a029b-sr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969963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04813"/>
            <a:ext cx="7775575" cy="9144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000000"/>
                </a:solidFill>
                <a:latin typeface="Georgia" pitchFamily="18" charset="0"/>
              </a:rPr>
              <a:t>Диагностические методы: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196975"/>
            <a:ext cx="7343775" cy="31686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z="2800" b="1" smtClean="0"/>
              <a:t> </a:t>
            </a:r>
            <a:r>
              <a:rPr lang="ru-RU" altLang="ru-RU" sz="2000" b="1" smtClean="0"/>
              <a:t>1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– метод, который используется при изучении внешних проявлений поведения человека, по которым можно составить представление о нем 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2. Беседа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– в социальной диагностике – метод получения и корректировки информации на основе вербальной коммуникации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3. Опрос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– устный и письменный (анкетирование) </a:t>
            </a:r>
          </a:p>
          <a:p>
            <a:pPr marL="0" indent="0">
              <a:buFont typeface="Arial" charset="0"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4. Анкетирование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– метод сбора статистического материала путем формализованного опроса диагностируемых</a:t>
            </a:r>
          </a:p>
          <a:p>
            <a:pPr marL="0" indent="0">
              <a:buFont typeface="Arial" charset="0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5. Тестирование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– специализированный метод диагностического обследования, с помощью которого можно получать количественную и качественную характеристику изучаемого явления </a:t>
            </a:r>
          </a:p>
          <a:p>
            <a:pPr marL="0" indent="0" eaLnBrk="1" hangingPunct="1">
              <a:buFont typeface="Arial" charset="0"/>
              <a:buNone/>
            </a:pPr>
            <a:endParaRPr lang="ru-RU" altLang="ru-RU" sz="2000" smtClean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78" name="Рисунок 1" descr="http://do.gendocs.ru/pars_docs/tw_refs/157/156286/156286_html_m5bdced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571500"/>
            <a:ext cx="4786313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9093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0" name="Picture 13" descr="https://im0-tub-ru.yandex.net/i?id=54d8be0646b7444e6eb051efa67a029b-sr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969963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" descr="http://www.playcast.ru/uploads/2015/10/29/156632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773238"/>
            <a:ext cx="200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973</Words>
  <Application>Microsoft Office PowerPoint</Application>
  <PresentationFormat>Экран (4:3)</PresentationFormat>
  <Paragraphs>168</Paragraphs>
  <Slides>25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Методы и приемы эффективного взаимодействия  классного руководителя с семьей и детьми «группы риска»</vt:lpstr>
      <vt:lpstr>Слайд 2</vt:lpstr>
      <vt:lpstr>Учащиеся "группы риска" – это такая категория детей, которая требует особого внимания со стороны педагогов и других специалистов.  </vt:lpstr>
      <vt:lpstr>Слайд 4</vt:lpstr>
      <vt:lpstr>Трудный ребенок. Какой он?</vt:lpstr>
      <vt:lpstr>Работа с детьми «группы риска»  проводиться на основании следующих нормативных документов:</vt:lpstr>
      <vt:lpstr>Слайд 7</vt:lpstr>
      <vt:lpstr>Диагностические методы:</vt:lpstr>
      <vt:lpstr>Слайд 9</vt:lpstr>
      <vt:lpstr>Диагностическая работа осуществляется в следующих направлениях:</vt:lpstr>
      <vt:lpstr>  Каждый  классный руководитель  должен: </vt:lpstr>
      <vt:lpstr>Слайд 12</vt:lpstr>
      <vt:lpstr>Причинами постановки на внутришкольный профилактический учет могут быть: </vt:lpstr>
      <vt:lpstr> Постановка на учет возможна: </vt:lpstr>
      <vt:lpstr>Предоставление документов для постановки на учет. </vt:lpstr>
      <vt:lpstr>Карточка  учёта</vt:lpstr>
      <vt:lpstr> КАРТОЧКА  индивидуальной работы с обучающимися </vt:lpstr>
      <vt:lpstr>Личное дело  учащегося, требующего индивидуального подхода  к обучению и воспитанию </vt:lpstr>
      <vt:lpstr> Психолого-педагогическая  карта  обучающегося</vt:lpstr>
      <vt:lpstr>Формы работы с учащимися:</vt:lpstr>
      <vt:lpstr> Формы работы с родителями:</vt:lpstr>
      <vt:lpstr>Слайд 22</vt:lpstr>
      <vt:lpstr> Снятие обучающегося  с внутришкольного профилактического учета. </vt:lpstr>
      <vt:lpstr>Слайд 24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работы с семьей и подростками «группы риска»</dc:title>
  <dc:creator>админ</dc:creator>
  <cp:lastModifiedBy>админ</cp:lastModifiedBy>
  <cp:revision>57</cp:revision>
  <dcterms:created xsi:type="dcterms:W3CDTF">2019-04-19T09:18:51Z</dcterms:created>
  <dcterms:modified xsi:type="dcterms:W3CDTF">2019-04-23T11:40:38Z</dcterms:modified>
</cp:coreProperties>
</file>